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Master"/>
  </p:sldMasterIdLst>
  <p:sldIdLst>
    <p:sldId id="256" r:id="rIdSlide1"/>
    <p:sldId id="257" r:id="rIdSlide2"/>
    <p:sldId id="258" r:id="rIdSlide3"/>
    <p:sldId id="259" r:id="rIdSlide4"/>
    <p:sldId id="260" r:id="rIdSlide5"/>
    <p:sldId id="261" r:id="rIdSlide6"/>
    <p:sldId id="262" r:id="rIdSlide7"/>
    <p:sldId id="263" r:id="rIdSlide8"/>
    <p:sldId id="264" r:id="rIdSlide9"/>
    <p:sldId id="265" r:id="rIdSlide10"/>
    <p:sldId id="266" r:id="rIdSlide11"/>
    <p:sldId id="267" r:id="rIdSlide12"/>
    <p:sldId id="268" r:id="rIdSlide13"/>
    <p:sldId id="269" r:id="rIdSlide14"/>
    <p:sldId id="270" r:id="rIdSlide15"/>
    <p:sldId id="271" r:id="rIdSlide16"/>
    <p:sldId id="272" r:id="rIdSlide17"/>
    <p:sldId id="273" r:id="rIdSlide18"/>
    <p:sldId id="274" r:id="rIdSlide19"/>
    <p:sldId id="275" r:id="rIdSlide20"/>
    <p:sldId id="276" r:id="rIdSlide21"/>
  </p:sldIdLst>
  <p:sldSz cx="9144000" cy="6858000" type="screen16x9"/>
  <p:notesSz cx="6858000" cy="9144000"/>
</p:presentation>
</file>

<file path=ppt/_rels/presentation.xml.rels><?xml version="1.0" encoding="UTF-8" standalone="yes"?><Relationships xmlns="http://schemas.openxmlformats.org/package/2006/relationships"><Relationship Id="rIdMaster" Type="http://schemas.openxmlformats.org/officeDocument/2006/relationships/slideMaster" Target="slideMasters/slideMaster1.xml"/><Relationship Id="rIdTheme" Type="http://schemas.openxmlformats.org/officeDocument/2006/relationships/theme" Target="theme/theme1.xml"/><Relationship Id="rIdSlide1" Type="http://schemas.openxmlformats.org/officeDocument/2006/relationships/slide" Target="slides/slide1.xml"/><Relationship Id="rIdSlide2" Type="http://schemas.openxmlformats.org/officeDocument/2006/relationships/slide" Target="slides/slide2.xml"/><Relationship Id="rIdSlide3" Type="http://schemas.openxmlformats.org/officeDocument/2006/relationships/slide" Target="slides/slide3.xml"/><Relationship Id="rIdSlide4" Type="http://schemas.openxmlformats.org/officeDocument/2006/relationships/slide" Target="slides/slide4.xml"/><Relationship Id="rIdSlide5" Type="http://schemas.openxmlformats.org/officeDocument/2006/relationships/slide" Target="slides/slide5.xml"/><Relationship Id="rIdSlide6" Type="http://schemas.openxmlformats.org/officeDocument/2006/relationships/slide" Target="slides/slide6.xml"/><Relationship Id="rIdSlide7" Type="http://schemas.openxmlformats.org/officeDocument/2006/relationships/slide" Target="slides/slide7.xml"/><Relationship Id="rIdSlide8" Type="http://schemas.openxmlformats.org/officeDocument/2006/relationships/slide" Target="slides/slide8.xml"/><Relationship Id="rIdSlide9" Type="http://schemas.openxmlformats.org/officeDocument/2006/relationships/slide" Target="slides/slide9.xml"/><Relationship Id="rIdSlide10" Type="http://schemas.openxmlformats.org/officeDocument/2006/relationships/slide" Target="slides/slide10.xml"/><Relationship Id="rIdSlide11" Type="http://schemas.openxmlformats.org/officeDocument/2006/relationships/slide" Target="slides/slide11.xml"/><Relationship Id="rIdSlide12" Type="http://schemas.openxmlformats.org/officeDocument/2006/relationships/slide" Target="slides/slide12.xml"/><Relationship Id="rIdSlide13" Type="http://schemas.openxmlformats.org/officeDocument/2006/relationships/slide" Target="slides/slide13.xml"/><Relationship Id="rIdSlide14" Type="http://schemas.openxmlformats.org/officeDocument/2006/relationships/slide" Target="slides/slide14.xml"/><Relationship Id="rIdSlide15" Type="http://schemas.openxmlformats.org/officeDocument/2006/relationships/slide" Target="slides/slide15.xml"/><Relationship Id="rIdSlide16" Type="http://schemas.openxmlformats.org/officeDocument/2006/relationships/slide" Target="slides/slide16.xml"/><Relationship Id="rIdSlide17" Type="http://schemas.openxmlformats.org/officeDocument/2006/relationships/slide" Target="slides/slide17.xml"/><Relationship Id="rIdSlide18" Type="http://schemas.openxmlformats.org/officeDocument/2006/relationships/slide" Target="slides/slide18.xml"/><Relationship Id="rIdSlide19" Type="http://schemas.openxmlformats.org/officeDocument/2006/relationships/slide" Target="slides/slide19.xml"/><Relationship Id="rIdSlide20" Type="http://schemas.openxmlformats.org/officeDocument/2006/relationships/slide" Target="slides/slide20.xml"/><Relationship Id="rIdSlide21" Type="http://schemas.openxmlformats.org/officeDocument/2006/relationships/slide" Target="slides/slide21.xml"/></Relationships>
</file>

<file path=ppt/slideLayouts/_rels/slideLayout1.xml.rels><?xml version="1.0" encoding="UTF-8" standalone="yes"?><Relationships xmlns="http://schemas.openxmlformats.org/package/2006/relationships"><Relationship Id="rIdMaster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<Relationships xmlns="http://schemas.openxmlformats.org/package/2006/relationships"><Relationship Id="rIdLayout1" Type="http://schemas.openxmlformats.org/officeDocument/2006/relationships/slideLayout" Target="../slideLayouts/slideLayout1.xml"/><Relationship Id="rIdTheme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Layout1"/>
  </p:sldLayoutIdLst>
  <p:txStyles>
    <p:titleStyle>
      <a:lvl1pPr>
        <a:defRPr sz="2800" b="1">
          <a:solidFill>
            <a:schemeClr val="tx1"/>
          </a:solidFill>
          <a:latin typeface="+mj-lt"/>
        </a:defRPr>
      </a:lvl1pPr>
    </p:titleStyle>
    <p:bodyStyle>
      <a:lvl1pPr marL="285750" indent="-285750">
        <a:buChar char="•"/>
        <a:defRPr sz="18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1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2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3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4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5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6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7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8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19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20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21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_rels/slide9.xml.rels><?xml version="1.0" encoding="UTF-8" standalone="yes"?><Relationships xmlns="http://schemas.openxmlformats.org/package/2006/relationships"><Relationship Id="rIdLayout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1. AI業務自動化のご提案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［会社名］ / ［部署名］</a:t>
            </a:r>
          </a:p>
          <a:p>
            <a:pPr lvl="0"/>
            <a:r>
              <a:rPr lang="ja-JP" sz="1800" dirty="0"/>
              <a:t>生成AIで定型業務を自動化し、生産性を高める</a:t>
            </a:r>
          </a:p>
          <a:p>
            <a:pPr lvl="0"/>
            <a:r>
              <a:rPr lang="ja-JP" sz="1800" dirty="0"/>
              <a:t>［2026年　月］　提案者：［氏名］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10. 期待効果（定量）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月間作業：200h → 90h（▲55%）</a:t>
            </a:r>
          </a:p>
          <a:p>
            <a:pPr lvl="0"/>
            <a:r>
              <a:rPr lang="ja-JP" sz="1800" dirty="0"/>
              <a:t>コスト換算：月 ▲約33万円</a:t>
            </a:r>
          </a:p>
          <a:p>
            <a:pPr lvl="0"/>
            <a:r>
              <a:rPr lang="ja-JP" sz="1800" dirty="0"/>
              <a:t>年間：約360万円の削減（試算）</a:t>
            </a:r>
          </a:p>
          <a:p>
            <a:pPr lvl="0"/>
            <a:r>
              <a:rPr lang="ja-JP" sz="1800" dirty="0"/>
              <a:t>※導入後に実測して補正する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11. 導入コスト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ツール利用料：月［15,000〜30,000］円</a:t>
            </a:r>
          </a:p>
          <a:p>
            <a:pPr lvl="0"/>
            <a:r>
              <a:rPr lang="ja-JP" sz="1800" dirty="0"/>
              <a:t>初期構築・教育：［150,000］円</a:t>
            </a:r>
          </a:p>
          <a:p>
            <a:pPr lvl="0"/>
            <a:r>
              <a:rPr lang="ja-JP" sz="1800" dirty="0"/>
              <a:t>投資回収：約［2〜3］か月</a:t>
            </a:r>
          </a:p>
          <a:p>
            <a:pPr lvl="0"/>
            <a:r>
              <a:rPr lang="ja-JP" sz="1800" dirty="0"/>
              <a:t>＝ 低リスク・短期回収の投資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12. ROI（投資対効果）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削減効果 ＞ コストで早期に黒字化</a:t>
            </a:r>
          </a:p>
          <a:p>
            <a:pPr lvl="0"/>
            <a:r>
              <a:rPr lang="ja-JP" sz="1800" dirty="0"/>
              <a:t>効果は導入後に実測・補正する</a:t>
            </a:r>
          </a:p>
          <a:p>
            <a:pPr lvl="0"/>
            <a:r>
              <a:rPr lang="ja-JP" sz="1800" dirty="0"/>
              <a:t>段階拡大で効果を最大化</a:t>
            </a:r>
          </a:p>
          <a:p>
            <a:pPr lvl="0"/>
            <a:r>
              <a:rPr lang="ja-JP" sz="1800" dirty="0"/>
              <a:t>時間削減分は新規業務・顧客対応へ再配分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13. リスクと対策①：情報管理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入力禁止情報（個人情報・機密）を明確に定義</a:t>
            </a:r>
          </a:p>
          <a:p>
            <a:pPr lvl="0"/>
            <a:r>
              <a:rPr lang="ja-JP" sz="1800" dirty="0"/>
              <a:t>法人向けプラン（入力を学習させない設定）を利用</a:t>
            </a:r>
          </a:p>
          <a:p>
            <a:pPr lvl="0"/>
            <a:r>
              <a:rPr lang="ja-JP" sz="1800" dirty="0"/>
              <a:t>利用ガイドラインで全社的に統制</a:t>
            </a:r>
          </a:p>
          <a:p>
            <a:pPr lvl="0"/>
            <a:r>
              <a:rPr lang="ja-JP" sz="1800" dirty="0"/>
              <a:t>アカウント・権限を情シスが管理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14. リスクと対策②：品質と権利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生成物は必ず人が最終確認</a:t>
            </a:r>
          </a:p>
          <a:p>
            <a:pPr lvl="0"/>
            <a:r>
              <a:rPr lang="ja-JP" sz="1800" dirty="0"/>
              <a:t>重要文書・対外文書はダブルチェック</a:t>
            </a:r>
          </a:p>
          <a:p>
            <a:pPr lvl="0"/>
            <a:r>
              <a:rPr lang="ja-JP" sz="1800" dirty="0"/>
              <a:t>著作権・引用元・商用条件を確認</a:t>
            </a:r>
          </a:p>
          <a:p>
            <a:pPr lvl="0"/>
            <a:r>
              <a:rPr lang="ja-JP" sz="1800" dirty="0"/>
              <a:t>「AIはたたき台、判断は人」を徹底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15. セキュリティ・ガバナンス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利用ガイドライン（社内ルール）の整備</a:t>
            </a:r>
          </a:p>
          <a:p>
            <a:pPr lvl="0"/>
            <a:r>
              <a:rPr lang="ja-JP" sz="1800" dirty="0"/>
              <a:t>アカウント・権限・ログの管理</a:t>
            </a:r>
          </a:p>
          <a:p>
            <a:pPr lvl="0"/>
            <a:r>
              <a:rPr lang="ja-JP" sz="1800" dirty="0"/>
              <a:t>相談窓口とインシデント対応フロー</a:t>
            </a:r>
          </a:p>
          <a:p>
            <a:pPr lvl="0"/>
            <a:r>
              <a:rPr lang="ja-JP" sz="1800" dirty="0"/>
              <a:t>定期的な見直しと教育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16. 導入ロードマップ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Phase1 試行（〜1か月）：3業務・5名で開始</a:t>
            </a:r>
          </a:p>
          <a:p>
            <a:pPr lvl="0"/>
            <a:r>
              <a:rPr lang="ja-JP" sz="1800" dirty="0"/>
              <a:t>Phase2 効果検証（1〜3か月）：30%削減を実証</a:t>
            </a:r>
          </a:p>
          <a:p>
            <a:pPr lvl="0"/>
            <a:r>
              <a:rPr lang="ja-JP" sz="1800" dirty="0"/>
              <a:t>Phase3 展開（3〜6か月）：3部門へ拡大</a:t>
            </a:r>
          </a:p>
          <a:p>
            <a:pPr lvl="0"/>
            <a:r>
              <a:rPr lang="ja-JP" sz="1800" dirty="0"/>
              <a:t>各フェーズでKPIを設定し月次で報告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17. 推進体制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責任者：意思決定・予算管理</a:t>
            </a:r>
          </a:p>
          <a:p>
            <a:pPr lvl="0"/>
            <a:r>
              <a:rPr lang="ja-JP" sz="1800" dirty="0"/>
              <a:t>推進担当：ガイドライン・教育・効果測定</a:t>
            </a:r>
          </a:p>
          <a:p>
            <a:pPr lvl="0"/>
            <a:r>
              <a:rPr lang="ja-JP" sz="1800" dirty="0"/>
              <a:t>情シス：セキュリティ・アカウント管理</a:t>
            </a:r>
          </a:p>
          <a:p>
            <a:pPr lvl="0"/>
            <a:r>
              <a:rPr lang="ja-JP" sz="1800" dirty="0"/>
              <a:t>現場リーダー：業務への落とし込み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18. 他社の活用事例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［同業A］：資料作成を60%削減</a:t>
            </a:r>
          </a:p>
          <a:p>
            <a:pPr lvl="0"/>
            <a:r>
              <a:rPr lang="ja-JP" sz="1800" dirty="0"/>
              <a:t>［同業B］：問い合わせ一次対応を自動化</a:t>
            </a:r>
          </a:p>
          <a:p>
            <a:pPr lvl="0"/>
            <a:r>
              <a:rPr lang="ja-JP" sz="1800" dirty="0"/>
              <a:t>［同業C］：翻訳外注費を大幅削減</a:t>
            </a:r>
          </a:p>
          <a:p>
            <a:pPr lvl="0"/>
            <a:r>
              <a:rPr lang="ja-JP" sz="1800" dirty="0"/>
              <a:t>＝ 自社でも再現可能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19. 成功のポイント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効果の出やすい業務から始める</a:t>
            </a:r>
          </a:p>
          <a:p>
            <a:pPr lvl="0"/>
            <a:r>
              <a:rPr lang="ja-JP" sz="1800" dirty="0"/>
              <a:t>プロンプト集・成功事例を共有して横展開</a:t>
            </a:r>
          </a:p>
          <a:p>
            <a:pPr lvl="0"/>
            <a:r>
              <a:rPr lang="ja-JP" sz="1800" dirty="0"/>
              <a:t>「使ってみる」文化を上長が後押し</a:t>
            </a:r>
          </a:p>
          <a:p>
            <a:pPr lvl="0"/>
            <a:r>
              <a:rPr lang="ja-JP" sz="1800" dirty="0"/>
              <a:t>小さな成功を可視化し、次へつなげる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2. 本日のアジェンダ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① 現状の課題（なぜ取り組むのか）</a:t>
            </a:r>
          </a:p>
          <a:p>
            <a:pPr lvl="0"/>
            <a:r>
              <a:rPr lang="ja-JP" sz="1800" dirty="0"/>
              <a:t>② AIで何ができるか</a:t>
            </a:r>
          </a:p>
          <a:p>
            <a:pPr lvl="0"/>
            <a:r>
              <a:rPr lang="ja-JP" sz="1800" dirty="0"/>
              <a:t>③ 導入施策と期待効果</a:t>
            </a:r>
          </a:p>
          <a:p>
            <a:pPr lvl="0"/>
            <a:r>
              <a:rPr lang="ja-JP" sz="1800" dirty="0"/>
              <a:t>④ コスト・リスクと対策</a:t>
            </a:r>
          </a:p>
          <a:p>
            <a:pPr lvl="0"/>
            <a:r>
              <a:rPr lang="ja-JP" sz="1800" dirty="0"/>
              <a:t>⑤ 導入ロードマップと体制</a:t>
            </a:r>
          </a:p>
          <a:p>
            <a:pPr lvl="0"/>
            <a:r>
              <a:rPr lang="ja-JP" sz="1800" dirty="0"/>
              <a:t>⑥ ご依頼事項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20. ご依頼事項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試行フェーズ（〜1か月）の承認</a:t>
            </a:r>
          </a:p>
          <a:p>
            <a:pPr lvl="0"/>
            <a:r>
              <a:rPr lang="ja-JP" sz="1800" dirty="0"/>
              <a:t>対象業務・予算の合意</a:t>
            </a:r>
          </a:p>
          <a:p>
            <a:pPr lvl="0"/>
            <a:r>
              <a:rPr lang="ja-JP" sz="1800" dirty="0"/>
              <a:t>推進担当のアサイン</a:t>
            </a:r>
          </a:p>
          <a:p>
            <a:pPr lvl="0"/>
            <a:r>
              <a:rPr lang="ja-JP" sz="1800" dirty="0"/>
              <a:t>次回：効果報告とPhase2の判断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21. ご清聴ありがとうございました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質疑応答</a:t>
            </a:r>
          </a:p>
          <a:p>
            <a:pPr lvl="0"/>
            <a:r>
              <a:rPr lang="ja-JP" sz="1800" dirty="0"/>
              <a:t>お問い合わせ：［連絡先］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3. なぜ今、AIなのか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人手不足とコスト増という構造的な課題</a:t>
            </a:r>
          </a:p>
          <a:p>
            <a:pPr lvl="0"/>
            <a:r>
              <a:rPr lang="ja-JP" sz="1800" dirty="0"/>
              <a:t>生成AIが「誰でも使える」実用水準に到達</a:t>
            </a:r>
          </a:p>
          <a:p>
            <a:pPr lvl="0"/>
            <a:r>
              <a:rPr lang="ja-JP" sz="1800" dirty="0"/>
              <a:t>競合・同業も活用を開始し、生産性格差が拡大</a:t>
            </a:r>
          </a:p>
          <a:p>
            <a:pPr lvl="0"/>
            <a:r>
              <a:rPr lang="ja-JP" sz="1800" dirty="0"/>
              <a:t>「使わないこと」自体が機会損失というリスクに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4. 現状の課題（数値で示す）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定型業務に月［200］時間を費やしている</a:t>
            </a:r>
          </a:p>
          <a:p>
            <a:pPr lvl="0"/>
            <a:r>
              <a:rPr lang="ja-JP" sz="1800" dirty="0"/>
              <a:t>作業が属人化し、品質にばらつきがある</a:t>
            </a:r>
          </a:p>
          <a:p>
            <a:pPr lvl="0"/>
            <a:r>
              <a:rPr lang="ja-JP" sz="1800" dirty="0"/>
              <a:t>本来注力すべき企画・顧客対応に時間を割けない</a:t>
            </a:r>
          </a:p>
          <a:p>
            <a:pPr lvl="0"/>
            <a:r>
              <a:rPr lang="ja-JP" sz="1800" dirty="0"/>
              <a:t>＝ 売上・成長の機会を逃している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5. AIで解決できること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文書作成：提案書・メール・議事録・報告書</a:t>
            </a:r>
          </a:p>
          <a:p>
            <a:pPr lvl="0"/>
            <a:r>
              <a:rPr lang="ja-JP" sz="1800" dirty="0"/>
              <a:t>情報収集・要約・翻訳</a:t>
            </a:r>
          </a:p>
          <a:p>
            <a:pPr lvl="0"/>
            <a:r>
              <a:rPr lang="ja-JP" sz="1800" dirty="0"/>
              <a:t>分類・分析・レポート作成</a:t>
            </a:r>
          </a:p>
          <a:p>
            <a:pPr lvl="0"/>
            <a:r>
              <a:rPr lang="ja-JP" sz="1800" dirty="0"/>
              <a:t>定型作業の自動連携（通知・転記）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6. 活用イメージ①：文書作成の自動化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Before：ゼロから作成し1本[3]時間</a:t>
            </a:r>
          </a:p>
          <a:p>
            <a:pPr lvl="0"/>
            <a:r>
              <a:rPr lang="ja-JP" sz="1800" dirty="0"/>
              <a:t>After：AIが構成案→本文→校正の下書き</a:t>
            </a:r>
          </a:p>
          <a:p>
            <a:pPr lvl="0"/>
            <a:r>
              <a:rPr lang="ja-JP" sz="1800" dirty="0"/>
              <a:t>人は確認と仕上げに集中</a:t>
            </a:r>
          </a:p>
          <a:p>
            <a:pPr lvl="0"/>
            <a:r>
              <a:rPr lang="ja-JP" sz="1800" dirty="0"/>
              <a:t>作成時間を50〜70%削減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7. 活用イメージ②：情報収集・要約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市場・競合調査を短時間で</a:t>
            </a:r>
          </a:p>
          <a:p>
            <a:pPr lvl="0"/>
            <a:r>
              <a:rPr lang="ja-JP" sz="1800" dirty="0"/>
              <a:t>長い資料・議事録を要点に要約</a:t>
            </a:r>
          </a:p>
          <a:p>
            <a:pPr lvl="0"/>
            <a:r>
              <a:rPr lang="ja-JP" sz="1800" dirty="0"/>
              <a:t>社内ナレッジから根拠つきで即回答</a:t>
            </a:r>
          </a:p>
          <a:p>
            <a:pPr lvl="0"/>
            <a:r>
              <a:rPr lang="ja-JP" sz="1800" dirty="0"/>
              <a:t>調査・読み込み工数を半減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8. 活用イメージ③：業務フロー連携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受信→分類→下書き→通知を自動化</a:t>
            </a:r>
          </a:p>
          <a:p>
            <a:pPr lvl="0"/>
            <a:r>
              <a:rPr lang="ja-JP" sz="1800" dirty="0"/>
              <a:t>表計算への転記・集計を自動化</a:t>
            </a:r>
          </a:p>
          <a:p>
            <a:pPr lvl="0"/>
            <a:r>
              <a:rPr lang="ja-JP" sz="1800" dirty="0"/>
              <a:t>手作業の転記をゼロに、ヒューマンエラー削減</a:t>
            </a:r>
          </a:p>
          <a:p>
            <a:pPr lvl="0"/>
            <a:r>
              <a:rPr lang="ja-JP" sz="1800" dirty="0"/>
              <a:t>担当者は判断・対応に専念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1143000"/>
          </a:xfrm>
        </p:spPr>
        <p:txBody>
          <a:bodyPr/>
          <a:lstStyle/>
          <a:p>
            <a:r>
              <a:rPr lang="ja-JP" sz="2800" b="1" dirty="0"/>
              <a:t>9. 導入施策の全体像</a:t>
            </a:r>
          </a:p>
        </p:txBody>
      </p:sp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sz="1800" dirty="0"/>
              <a:t>対象業務を効果の出やすい3つに絞って開始</a:t>
            </a:r>
          </a:p>
          <a:p>
            <a:pPr lvl="0"/>
            <a:r>
              <a:rPr lang="ja-JP" sz="1800" dirty="0"/>
              <a:t>ツール：ChatGPT / Claude ＋ 連携ツール</a:t>
            </a:r>
          </a:p>
          <a:p>
            <a:pPr lvl="0"/>
            <a:r>
              <a:rPr lang="ja-JP" sz="1800" dirty="0"/>
              <a:t>まず少人数で試し、効果を実測</a:t>
            </a:r>
          </a:p>
          <a:p>
            <a:pPr lvl="0"/>
            <a:r>
              <a:rPr lang="ja-JP" sz="1800" dirty="0"/>
              <a:t>スモールスタート→段階拡大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366F1"/>
      </a:accent1>
      <a:accent2>
        <a:srgbClr val="8B5CF6"/>
      </a:accent2>
      <a:accent3>
        <a:srgbClr val="22C55E"/>
      </a:accent3>
      <a:accent4>
        <a:srgbClr val="F97316"/>
      </a:accent4>
      <a:accent5>
        <a:srgbClr val="0EA5E9"/>
      </a:accent5>
      <a:accent6>
        <a:srgbClr val="EC489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>
          <a:solidFill>
            <a:schemeClr val="phClr"/>
          </a:solidFill>
        </a:ln>
        <a:ln>
          <a:solidFill>
            <a:schemeClr val="phClr"/>
          </a:solidFill>
        </a:ln>
        <a:ln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